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67" r:id="rId3"/>
    <p:sldId id="278" r:id="rId4"/>
    <p:sldId id="272" r:id="rId5"/>
    <p:sldId id="275" r:id="rId6"/>
    <p:sldId id="274" r:id="rId7"/>
    <p:sldId id="289" r:id="rId8"/>
    <p:sldId id="257" r:id="rId9"/>
    <p:sldId id="286" r:id="rId10"/>
    <p:sldId id="284" r:id="rId11"/>
    <p:sldId id="285" r:id="rId12"/>
    <p:sldId id="262" r:id="rId13"/>
    <p:sldId id="287" r:id="rId14"/>
    <p:sldId id="288" r:id="rId15"/>
    <p:sldId id="261" r:id="rId16"/>
    <p:sldId id="279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ind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7BBF75-AF98-441C-B531-23E4C7821F23}">
  <a:tblStyle styleId="{AA7BBF75-AF98-441C-B531-23E4C7821F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6" autoAdjust="0"/>
    <p:restoredTop sz="84715" autoAdjust="0"/>
  </p:normalViewPr>
  <p:slideViewPr>
    <p:cSldViewPr snapToGrid="0">
      <p:cViewPr varScale="1">
        <p:scale>
          <a:sx n="76" d="100"/>
          <a:sy n="76" d="100"/>
        </p:scale>
        <p:origin x="9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258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all the problems faced : oh no it’s a java error , </a:t>
            </a:r>
            <a:r>
              <a:rPr lang="en-US" dirty="0" err="1"/>
              <a:t>mysql</a:t>
            </a:r>
            <a:r>
              <a:rPr lang="en-US" dirty="0"/>
              <a:t> version issue, </a:t>
            </a:r>
            <a:r>
              <a:rPr lang="en-US" dirty="0" err="1"/>
              <a:t>anguar</a:t>
            </a:r>
            <a:r>
              <a:rPr lang="en-US" dirty="0"/>
              <a:t> package issue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friendly and intuitive design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 modules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421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927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527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33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>
            <a:spLocks noGrp="1"/>
          </p:cNvSpPr>
          <p:nvPr>
            <p:ph type="body" idx="1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1pPr>
          </a:lstStyle>
          <a:p>
            <a:endParaRPr/>
          </a:p>
        </p:txBody>
      </p:sp>
      <p:grpSp>
        <p:nvGrpSpPr>
          <p:cNvPr id="116" name="Google Shape;116;p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7" name="Google Shape;117;p9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23" name="Google Shape;123;p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microsoft.com/office/2017/06/relationships/model3d" Target="../media/model3d1.glb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017488" cy="214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/>
              <a:t>U</a:t>
            </a:r>
            <a:r>
              <a:rPr lang="en-US" sz="4000" dirty="0"/>
              <a:t>niversity </a:t>
            </a:r>
            <a:r>
              <a:rPr lang="en-US" sz="5600" dirty="0"/>
              <a:t>o</a:t>
            </a:r>
            <a:r>
              <a:rPr lang="en-US" sz="4000" dirty="0"/>
              <a:t>f </a:t>
            </a:r>
            <a:r>
              <a:rPr lang="en-US" sz="5600" dirty="0"/>
              <a:t>U</a:t>
            </a:r>
            <a:r>
              <a:rPr lang="en-US" sz="4000" dirty="0"/>
              <a:t>tah </a:t>
            </a:r>
            <a:r>
              <a:rPr lang="en-US" sz="5600" dirty="0"/>
              <a:t>A</a:t>
            </a:r>
            <a:r>
              <a:rPr lang="en-US" sz="4000" dirty="0"/>
              <a:t>thletics </a:t>
            </a:r>
            <a:r>
              <a:rPr lang="en-US" sz="5600" dirty="0"/>
              <a:t>W</a:t>
            </a:r>
            <a:r>
              <a:rPr lang="en-US" sz="4000" dirty="0"/>
              <a:t>omen’s </a:t>
            </a:r>
            <a:r>
              <a:rPr lang="en-US" sz="5600" dirty="0"/>
              <a:t>S</a:t>
            </a:r>
            <a:r>
              <a:rPr lang="en-US" sz="4000" dirty="0"/>
              <a:t>occer</a:t>
            </a:r>
            <a:endParaRPr sz="4000" dirty="0"/>
          </a:p>
        </p:txBody>
      </p:sp>
      <p:sp>
        <p:nvSpPr>
          <p:cNvPr id="3" name="Google Shape;196;p15">
            <a:extLst>
              <a:ext uri="{FF2B5EF4-FFF2-40B4-BE49-F238E27FC236}">
                <a16:creationId xmlns:a16="http://schemas.microsoft.com/office/drawing/2014/main" id="{707C0A58-B98E-4389-8D21-286B087C29FE}"/>
              </a:ext>
            </a:extLst>
          </p:cNvPr>
          <p:cNvSpPr txBox="1">
            <a:spLocks/>
          </p:cNvSpPr>
          <p:nvPr/>
        </p:nvSpPr>
        <p:spPr>
          <a:xfrm>
            <a:off x="3425905" y="3842340"/>
            <a:ext cx="6503581" cy="175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Hind"/>
              <a:buNone/>
              <a:defRPr sz="46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48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48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48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48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48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48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48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ind"/>
              <a:buNone/>
              <a:defRPr sz="48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US" sz="3600" dirty="0"/>
              <a:t>MSIS Capstone Project Summer 2018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Soccer ball">
                <a:extLst>
                  <a:ext uri="{FF2B5EF4-FFF2-40B4-BE49-F238E27FC236}">
                    <a16:creationId xmlns:a16="http://schemas.microsoft.com/office/drawing/2014/main" id="{707453F0-4D9B-455C-B046-D09DA06149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1471987"/>
                  </p:ext>
                </p:extLst>
              </p:nvPr>
            </p:nvGraphicFramePr>
            <p:xfrm>
              <a:off x="3130607" y="1941853"/>
              <a:ext cx="2106411" cy="210641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06411" cy="210641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01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Soccer ball">
                <a:extLst>
                  <a:ext uri="{FF2B5EF4-FFF2-40B4-BE49-F238E27FC236}">
                    <a16:creationId xmlns:a16="http://schemas.microsoft.com/office/drawing/2014/main" id="{707453F0-4D9B-455C-B046-D09DA06149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0607" y="1941853"/>
                <a:ext cx="2106411" cy="210641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5DE7AC-DE01-49AF-8DFA-CF127C96D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27" y="1644349"/>
            <a:ext cx="4184073" cy="390525"/>
          </a:xfrm>
          <a:prstGeom prst="rect">
            <a:avLst/>
          </a:prstGeom>
          <a:solidFill>
            <a:srgbClr val="041F30"/>
          </a:solidFill>
          <a:ln>
            <a:solidFill>
              <a:schemeClr val="tx1"/>
            </a:solidFill>
          </a:ln>
        </p:spPr>
      </p:pic>
      <p:sp>
        <p:nvSpPr>
          <p:cNvPr id="395" name="Google Shape;395;p37"/>
          <p:cNvSpPr/>
          <p:nvPr/>
        </p:nvSpPr>
        <p:spPr>
          <a:xfrm>
            <a:off x="878958" y="645042"/>
            <a:ext cx="7166343" cy="449845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737891-67E4-453D-BADF-C3E7BCE0BE63}"/>
              </a:ext>
            </a:extLst>
          </p:cNvPr>
          <p:cNvSpPr txBox="1"/>
          <p:nvPr/>
        </p:nvSpPr>
        <p:spPr>
          <a:xfrm>
            <a:off x="-106878" y="131038"/>
            <a:ext cx="8846992" cy="386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erformance </a:t>
            </a:r>
            <a:r>
              <a:rPr lang="en-US" sz="4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etrics: </a:t>
            </a:r>
            <a:r>
              <a:rPr lang="en-US" sz="4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ecision </a:t>
            </a:r>
            <a:r>
              <a:rPr lang="en-US" sz="4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ree </a:t>
            </a:r>
            <a:r>
              <a:rPr lang="en-US" sz="4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C5.0</a:t>
            </a:r>
          </a:p>
        </p:txBody>
      </p:sp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41D62C3F-90BA-4F30-B4F9-435C68C7B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29"/>
          <a:stretch/>
        </p:blipFill>
        <p:spPr>
          <a:xfrm>
            <a:off x="1179247" y="891806"/>
            <a:ext cx="6563832" cy="33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/>
          <p:nvPr/>
        </p:nvSpPr>
        <p:spPr>
          <a:xfrm>
            <a:off x="878958" y="645042"/>
            <a:ext cx="7166343" cy="449845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737891-67E4-453D-BADF-C3E7BCE0BE63}"/>
              </a:ext>
            </a:extLst>
          </p:cNvPr>
          <p:cNvSpPr txBox="1"/>
          <p:nvPr/>
        </p:nvSpPr>
        <p:spPr>
          <a:xfrm>
            <a:off x="142504" y="143562"/>
            <a:ext cx="9417131" cy="386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erformance </a:t>
            </a:r>
            <a:r>
              <a:rPr lang="en-US" sz="4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etrics: </a:t>
            </a:r>
            <a:r>
              <a:rPr lang="en-US" sz="4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eural </a:t>
            </a:r>
            <a:r>
              <a:rPr lang="en-US" sz="4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 </a:t>
            </a:r>
            <a:r>
              <a:rPr lang="en-US" sz="4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</a:t>
            </a: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LP</a:t>
            </a:r>
          </a:p>
        </p:txBody>
      </p:sp>
      <p:pic>
        <p:nvPicPr>
          <p:cNvPr id="6" name="Picture 5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B9F86F83-D9C9-4657-94B6-A868F14331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1" b="1693"/>
          <a:stretch/>
        </p:blipFill>
        <p:spPr>
          <a:xfrm>
            <a:off x="1428659" y="1012308"/>
            <a:ext cx="6286681" cy="31188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C5FC6B-94AB-4202-8614-ED0254E22056}"/>
              </a:ext>
            </a:extLst>
          </p:cNvPr>
          <p:cNvSpPr/>
          <p:nvPr/>
        </p:nvSpPr>
        <p:spPr>
          <a:xfrm>
            <a:off x="1428659" y="1892566"/>
            <a:ext cx="818770" cy="2235686"/>
          </a:xfrm>
          <a:prstGeom prst="rect">
            <a:avLst/>
          </a:prstGeom>
          <a:noFill/>
          <a:ln w="76200">
            <a:solidFill>
              <a:srgbClr val="00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2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1754400" y="3802151"/>
            <a:ext cx="5635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/>
              <a:t>W</a:t>
            </a:r>
            <a:r>
              <a:rPr lang="en-US" sz="7200" dirty="0"/>
              <a:t>eb </a:t>
            </a:r>
            <a:r>
              <a:rPr lang="en-US" sz="9600" dirty="0"/>
              <a:t>A</a:t>
            </a:r>
            <a:r>
              <a:rPr lang="en-US" sz="7200" dirty="0"/>
              <a:t>pp</a:t>
            </a:r>
            <a:br>
              <a:rPr lang="en" sz="7200" dirty="0"/>
            </a:br>
            <a:r>
              <a:rPr lang="en" sz="9600" dirty="0"/>
              <a:t>M</a:t>
            </a:r>
            <a:r>
              <a:rPr lang="en" sz="7200" dirty="0"/>
              <a:t>odules</a:t>
            </a:r>
            <a:endParaRPr sz="7200" dirty="0"/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4582487" y="1550340"/>
            <a:ext cx="484172" cy="484200"/>
            <a:chOff x="570875" y="4322250"/>
            <a:chExt cx="443300" cy="443325"/>
          </a:xfrm>
        </p:grpSpPr>
        <p:sp>
          <p:nvSpPr>
            <p:cNvPr id="245" name="Google Shape;245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FC837-7CB5-4810-BEF4-166E2C6586A1}"/>
              </a:ext>
            </a:extLst>
          </p:cNvPr>
          <p:cNvSpPr/>
          <p:nvPr/>
        </p:nvSpPr>
        <p:spPr>
          <a:xfrm>
            <a:off x="1638794" y="330398"/>
            <a:ext cx="64601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</a:t>
            </a:r>
            <a:r>
              <a:rPr lang="en-US" sz="3600" b="1" dirty="0">
                <a:solidFill>
                  <a:schemeClr val="bg1"/>
                </a:solidFill>
              </a:rPr>
              <a:t>layer </a:t>
            </a:r>
            <a:r>
              <a:rPr lang="en-US" sz="4800" b="1" dirty="0">
                <a:solidFill>
                  <a:srgbClr val="92D050"/>
                </a:solidFill>
              </a:rPr>
              <a:t>W</a:t>
            </a:r>
            <a:r>
              <a:rPr lang="en-US" sz="3600" b="1" dirty="0">
                <a:solidFill>
                  <a:srgbClr val="92D050"/>
                </a:solidFill>
              </a:rPr>
              <a:t>ellness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odule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7A71338-31E7-4379-968D-B83B616C6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" t="17734" r="38830" b="16281"/>
          <a:stretch/>
        </p:blipFill>
        <p:spPr>
          <a:xfrm>
            <a:off x="1769424" y="1342301"/>
            <a:ext cx="5605152" cy="30289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73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FC837-7CB5-4810-BEF4-166E2C6586A1}"/>
              </a:ext>
            </a:extLst>
          </p:cNvPr>
          <p:cNvSpPr/>
          <p:nvPr/>
        </p:nvSpPr>
        <p:spPr>
          <a:xfrm>
            <a:off x="1638794" y="330398"/>
            <a:ext cx="5605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P</a:t>
            </a:r>
            <a:r>
              <a:rPr lang="en-US" sz="3600" b="1" dirty="0">
                <a:solidFill>
                  <a:schemeClr val="bg1"/>
                </a:solidFill>
              </a:rPr>
              <a:t>layer </a:t>
            </a:r>
            <a:r>
              <a:rPr lang="en-US" sz="4800" b="1" dirty="0">
                <a:solidFill>
                  <a:srgbClr val="92D050"/>
                </a:solidFill>
              </a:rPr>
              <a:t>I</a:t>
            </a:r>
            <a:r>
              <a:rPr lang="en-US" sz="3600" b="1" dirty="0">
                <a:solidFill>
                  <a:srgbClr val="92D050"/>
                </a:solidFill>
              </a:rPr>
              <a:t>njury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4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E9559-0DEF-4D3A-90FF-82E163224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" t="14772" r="1818" b="10904"/>
          <a:stretch/>
        </p:blipFill>
        <p:spPr>
          <a:xfrm>
            <a:off x="1072049" y="1543792"/>
            <a:ext cx="6738642" cy="27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title" idx="4294967295"/>
          </p:nvPr>
        </p:nvSpPr>
        <p:spPr>
          <a:xfrm>
            <a:off x="1739899" y="598302"/>
            <a:ext cx="2697163" cy="6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F</a:t>
            </a:r>
            <a:r>
              <a:rPr lang="en-US" dirty="0"/>
              <a:t>uture </a:t>
            </a:r>
            <a:r>
              <a:rPr lang="en-US" sz="4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cope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2" name="Google Shape;232;p20"/>
          <p:cNvSpPr txBox="1">
            <a:spLocks noGrp="1"/>
          </p:cNvSpPr>
          <p:nvPr>
            <p:ph type="body" idx="4294967295"/>
          </p:nvPr>
        </p:nvSpPr>
        <p:spPr>
          <a:xfrm>
            <a:off x="1483518" y="1388939"/>
            <a:ext cx="6176963" cy="2767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-US" dirty="0"/>
              <a:t>Automate Roster Process</a:t>
            </a:r>
          </a:p>
          <a:p>
            <a:pPr marL="76200" lvl="0" indent="0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-US" dirty="0"/>
              <a:t>Merge New Modules With Existing System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endParaRPr lang="en-US"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›"/>
            </a:pPr>
            <a:r>
              <a:rPr lang="en-US" dirty="0"/>
              <a:t>Generate Insights From New Injury And Wellness Data.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>
            <a:spLocks noGrp="1"/>
          </p:cNvSpPr>
          <p:nvPr>
            <p:ph type="ctrTitle" idx="4294967295"/>
          </p:nvPr>
        </p:nvSpPr>
        <p:spPr>
          <a:xfrm>
            <a:off x="1555667" y="357336"/>
            <a:ext cx="540327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4294967295"/>
          </p:nvPr>
        </p:nvSpPr>
        <p:spPr>
          <a:xfrm>
            <a:off x="2580883" y="1285494"/>
            <a:ext cx="3352840" cy="5899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FF33"/>
                </a:solidFill>
              </a:rPr>
              <a:t>Feedback / </a:t>
            </a:r>
            <a:r>
              <a:rPr lang="en" b="1" dirty="0">
                <a:solidFill>
                  <a:srgbClr val="66FF33"/>
                </a:solidFill>
              </a:rPr>
              <a:t>Questions?</a:t>
            </a:r>
            <a:endParaRPr b="1" dirty="0">
              <a:solidFill>
                <a:srgbClr val="66FF33"/>
              </a:solidFill>
            </a:endParaRPr>
          </a:p>
        </p:txBody>
      </p:sp>
      <p:sp>
        <p:nvSpPr>
          <p:cNvPr id="406" name="Google Shape;406;p3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5A861-344D-428B-8BE8-241C1D78D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17" y="2571750"/>
            <a:ext cx="4493105" cy="24781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4819E1-0602-4A0B-B95A-4E47B6F4BC3C}"/>
              </a:ext>
            </a:extLst>
          </p:cNvPr>
          <p:cNvSpPr/>
          <p:nvPr/>
        </p:nvSpPr>
        <p:spPr>
          <a:xfrm>
            <a:off x="968708" y="2622877"/>
            <a:ext cx="309496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Credits :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University of Utah Women’s Soccer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Cody Lockling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Previous Project Team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Dave Norwood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Keith McClung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0"/>
      <p:bldP spid="404" grpId="0" build="p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1081265" y="498823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Team Members</a:t>
            </a:r>
            <a:endParaRPr sz="6000" dirty="0"/>
          </a:p>
        </p:txBody>
      </p:sp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215036-D7F0-4F54-8946-96FDF74A42F2}"/>
              </a:ext>
            </a:extLst>
          </p:cNvPr>
          <p:cNvGrpSpPr/>
          <p:nvPr/>
        </p:nvGrpSpPr>
        <p:grpSpPr>
          <a:xfrm>
            <a:off x="4545613" y="2908379"/>
            <a:ext cx="2041443" cy="2067386"/>
            <a:chOff x="4545613" y="2908379"/>
            <a:chExt cx="2041443" cy="2067386"/>
          </a:xfrm>
        </p:grpSpPr>
        <p:pic>
          <p:nvPicPr>
            <p:cNvPr id="14" name="Picture 13" descr="A person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E9994DA2-1496-4C71-A15B-737D4818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5613" y="2908379"/>
              <a:ext cx="2041443" cy="206738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26D546-7C58-41EB-9FDC-D6AE63CB3880}"/>
                </a:ext>
              </a:extLst>
            </p:cNvPr>
            <p:cNvSpPr/>
            <p:nvPr/>
          </p:nvSpPr>
          <p:spPr>
            <a:xfrm>
              <a:off x="5048251" y="4380252"/>
              <a:ext cx="104255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Hind"/>
                  <a:ea typeface="Hind"/>
                  <a:cs typeface="Hind"/>
                  <a:sym typeface="Hind"/>
                </a:rPr>
                <a:t>ROMIT SHAH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491B2A-328F-4CDB-AF51-ABD2D5D6DDBD}"/>
              </a:ext>
            </a:extLst>
          </p:cNvPr>
          <p:cNvGrpSpPr/>
          <p:nvPr/>
        </p:nvGrpSpPr>
        <p:grpSpPr>
          <a:xfrm>
            <a:off x="283609" y="818661"/>
            <a:ext cx="2675898" cy="2084687"/>
            <a:chOff x="843261" y="853824"/>
            <a:chExt cx="1568421" cy="116525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DA11DC-DE67-48A5-B168-181A3E1B0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87" t="6998" r="-2458" b="36639"/>
            <a:stretch/>
          </p:blipFill>
          <p:spPr>
            <a:xfrm>
              <a:off x="843261" y="853824"/>
              <a:ext cx="1378257" cy="116525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E015D0-FFB3-4079-B6A0-EF232FB2315A}"/>
                </a:ext>
              </a:extLst>
            </p:cNvPr>
            <p:cNvSpPr/>
            <p:nvPr/>
          </p:nvSpPr>
          <p:spPr>
            <a:xfrm>
              <a:off x="1519318" y="1170787"/>
              <a:ext cx="892364" cy="2924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Hind"/>
                  <a:ea typeface="Hind"/>
                  <a:cs typeface="Hind"/>
                  <a:sym typeface="Hind"/>
                </a:rPr>
                <a:t>ARPITA BANGERA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6BBE25-1F31-4AF4-B625-5CB1D77DCB6F}"/>
              </a:ext>
            </a:extLst>
          </p:cNvPr>
          <p:cNvGrpSpPr/>
          <p:nvPr/>
        </p:nvGrpSpPr>
        <p:grpSpPr>
          <a:xfrm>
            <a:off x="5415467" y="865466"/>
            <a:ext cx="2192311" cy="2067386"/>
            <a:chOff x="5435813" y="853824"/>
            <a:chExt cx="2119189" cy="17103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16C308-2B95-474D-8E67-96F8F4674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3559" y="853824"/>
              <a:ext cx="2041443" cy="1710318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AA8A65C-782D-475E-BD26-A450132A84BC}"/>
                </a:ext>
              </a:extLst>
            </p:cNvPr>
            <p:cNvSpPr/>
            <p:nvPr/>
          </p:nvSpPr>
          <p:spPr>
            <a:xfrm>
              <a:off x="5435813" y="1413086"/>
              <a:ext cx="1098468" cy="4328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Hind"/>
                  <a:ea typeface="Hind"/>
                  <a:cs typeface="Hind"/>
                  <a:sym typeface="Hind"/>
                </a:rPr>
                <a:t>NISHIT SHETTY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8D9B0-48DE-42D7-92CB-02BB69C5E29F}"/>
              </a:ext>
            </a:extLst>
          </p:cNvPr>
          <p:cNvGrpSpPr/>
          <p:nvPr/>
        </p:nvGrpSpPr>
        <p:grpSpPr>
          <a:xfrm>
            <a:off x="1868577" y="2932852"/>
            <a:ext cx="2252514" cy="2042913"/>
            <a:chOff x="1961087" y="3299714"/>
            <a:chExt cx="1212498" cy="16762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9965152-B3DF-4589-9835-68A40278FC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8918"/>
            <a:stretch/>
          </p:blipFill>
          <p:spPr>
            <a:xfrm>
              <a:off x="2028558" y="3299714"/>
              <a:ext cx="1145027" cy="167627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D0BBBF-F71D-46D5-A3FE-F9DAE732E6C0}"/>
                </a:ext>
              </a:extLst>
            </p:cNvPr>
            <p:cNvSpPr/>
            <p:nvPr/>
          </p:nvSpPr>
          <p:spPr>
            <a:xfrm>
              <a:off x="1961087" y="3916611"/>
              <a:ext cx="549220" cy="429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>
                  <a:solidFill>
                    <a:srgbClr val="002240"/>
                  </a:solidFill>
                  <a:latin typeface="Hind"/>
                  <a:ea typeface="Hind"/>
                  <a:cs typeface="Hind"/>
                  <a:sym typeface="Hind"/>
                </a:rPr>
                <a:t>RASIKA</a:t>
              </a:r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Hind"/>
                  <a:ea typeface="Hind"/>
                  <a:cs typeface="Hind"/>
                  <a:sym typeface="Hind"/>
                </a:rPr>
                <a:t> </a:t>
              </a:r>
              <a:r>
                <a:rPr lang="en-US" b="1" dirty="0">
                  <a:solidFill>
                    <a:srgbClr val="002240"/>
                  </a:solidFill>
                  <a:latin typeface="Hind"/>
                  <a:ea typeface="Hind"/>
                  <a:cs typeface="Hind"/>
                  <a:sym typeface="Hind"/>
                </a:rPr>
                <a:t>LELE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70671B-9D69-412B-BD44-22C63DE7A7B5}"/>
              </a:ext>
            </a:extLst>
          </p:cNvPr>
          <p:cNvGrpSpPr/>
          <p:nvPr/>
        </p:nvGrpSpPr>
        <p:grpSpPr>
          <a:xfrm>
            <a:off x="2888887" y="865465"/>
            <a:ext cx="2282566" cy="2066419"/>
            <a:chOff x="917263" y="912579"/>
            <a:chExt cx="1043185" cy="123430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74D3F5F-558C-4E5C-8086-D810B9473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172" t="6796" r="11306" b="43564"/>
            <a:stretch/>
          </p:blipFill>
          <p:spPr>
            <a:xfrm>
              <a:off x="917263" y="912579"/>
              <a:ext cx="1043185" cy="123430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F228A-AD2D-4D81-B010-B0C943DA0A0E}"/>
                </a:ext>
              </a:extLst>
            </p:cNvPr>
            <p:cNvSpPr/>
            <p:nvPr/>
          </p:nvSpPr>
          <p:spPr>
            <a:xfrm>
              <a:off x="1172692" y="1678380"/>
              <a:ext cx="599476" cy="312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  <a:latin typeface="Hind"/>
                  <a:ea typeface="Hind"/>
                  <a:cs typeface="Hind"/>
                  <a:sym typeface="Hind"/>
                </a:rPr>
                <a:t>DHAVAL SWALI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/>
          <p:nvPr/>
        </p:nvSpPr>
        <p:spPr>
          <a:xfrm>
            <a:off x="2694274" y="1214402"/>
            <a:ext cx="2880993" cy="2314258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2828090" y="1318060"/>
            <a:ext cx="2613360" cy="1753483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BUSINESS NEEDS</a:t>
            </a:r>
            <a:endParaRPr sz="4000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Google Shape;397;p37">
            <a:extLst>
              <a:ext uri="{FF2B5EF4-FFF2-40B4-BE49-F238E27FC236}">
                <a16:creationId xmlns:a16="http://schemas.microsoft.com/office/drawing/2014/main" id="{72F44F88-437B-48B9-8FF2-B10428E26E30}"/>
              </a:ext>
            </a:extLst>
          </p:cNvPr>
          <p:cNvSpPr txBox="1">
            <a:spLocks/>
          </p:cNvSpPr>
          <p:nvPr/>
        </p:nvSpPr>
        <p:spPr>
          <a:xfrm>
            <a:off x="5354311" y="3978864"/>
            <a:ext cx="2447400" cy="78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9" name="Google Shape;396;p37">
            <a:extLst>
              <a:ext uri="{FF2B5EF4-FFF2-40B4-BE49-F238E27FC236}">
                <a16:creationId xmlns:a16="http://schemas.microsoft.com/office/drawing/2014/main" id="{42F0135A-F6A6-4572-BBB7-C2332EB5274C}"/>
              </a:ext>
            </a:extLst>
          </p:cNvPr>
          <p:cNvSpPr/>
          <p:nvPr/>
        </p:nvSpPr>
        <p:spPr>
          <a:xfrm>
            <a:off x="269623" y="288471"/>
            <a:ext cx="2253575" cy="1029589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lang="en-US" sz="2000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/>
            <a:r>
              <a:rPr lang="en-US" sz="2000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Design and Develop Player Wellness Module</a:t>
            </a:r>
          </a:p>
          <a:p>
            <a:pPr lvl="0" algn="ctr"/>
            <a:endParaRPr lang="en-US" sz="2000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" name="Google Shape;396;p37">
            <a:extLst>
              <a:ext uri="{FF2B5EF4-FFF2-40B4-BE49-F238E27FC236}">
                <a16:creationId xmlns:a16="http://schemas.microsoft.com/office/drawing/2014/main" id="{19D8A4E5-EAC0-4481-8B1E-57422668E35C}"/>
              </a:ext>
            </a:extLst>
          </p:cNvPr>
          <p:cNvSpPr/>
          <p:nvPr/>
        </p:nvSpPr>
        <p:spPr>
          <a:xfrm>
            <a:off x="1034225" y="3790192"/>
            <a:ext cx="2172322" cy="1112075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Automate Data Input Process For Roster</a:t>
            </a:r>
          </a:p>
        </p:txBody>
      </p:sp>
      <p:sp>
        <p:nvSpPr>
          <p:cNvPr id="11" name="Google Shape;396;p37">
            <a:extLst>
              <a:ext uri="{FF2B5EF4-FFF2-40B4-BE49-F238E27FC236}">
                <a16:creationId xmlns:a16="http://schemas.microsoft.com/office/drawing/2014/main" id="{7FE016A6-6343-4F25-98D8-B7850FC485FC}"/>
              </a:ext>
            </a:extLst>
          </p:cNvPr>
          <p:cNvSpPr/>
          <p:nvPr/>
        </p:nvSpPr>
        <p:spPr>
          <a:xfrm>
            <a:off x="4775444" y="3790192"/>
            <a:ext cx="2186150" cy="1161589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>
                <a:solidFill>
                  <a:srgbClr val="FFFFFF"/>
                </a:solidFill>
              </a:rPr>
              <a:t>Classifying Player Injury Data</a:t>
            </a:r>
          </a:p>
        </p:txBody>
      </p:sp>
      <p:sp>
        <p:nvSpPr>
          <p:cNvPr id="12" name="Google Shape;396;p37">
            <a:extLst>
              <a:ext uri="{FF2B5EF4-FFF2-40B4-BE49-F238E27FC236}">
                <a16:creationId xmlns:a16="http://schemas.microsoft.com/office/drawing/2014/main" id="{FE4C1063-77F6-4C3E-A263-68E58AB1AAFA}"/>
              </a:ext>
            </a:extLst>
          </p:cNvPr>
          <p:cNvSpPr/>
          <p:nvPr/>
        </p:nvSpPr>
        <p:spPr>
          <a:xfrm>
            <a:off x="5875433" y="2241298"/>
            <a:ext cx="2172322" cy="931448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>
                <a:solidFill>
                  <a:srgbClr val="FFFFFF"/>
                </a:solidFill>
              </a:rPr>
              <a:t>Visualize Injury Predictors</a:t>
            </a:r>
            <a:endParaRPr lang="en-US" sz="1800" dirty="0"/>
          </a:p>
        </p:txBody>
      </p:sp>
      <p:sp>
        <p:nvSpPr>
          <p:cNvPr id="13" name="Google Shape;396;p37">
            <a:extLst>
              <a:ext uri="{FF2B5EF4-FFF2-40B4-BE49-F238E27FC236}">
                <a16:creationId xmlns:a16="http://schemas.microsoft.com/office/drawing/2014/main" id="{2D3E2BF8-539E-4CEA-A748-2AFA1E0B300E}"/>
              </a:ext>
            </a:extLst>
          </p:cNvPr>
          <p:cNvSpPr/>
          <p:nvPr/>
        </p:nvSpPr>
        <p:spPr>
          <a:xfrm>
            <a:off x="5746343" y="288471"/>
            <a:ext cx="2172322" cy="1029589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Design and Develop Player Injury Module</a:t>
            </a:r>
            <a:endParaRPr sz="2000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702251" y="190005"/>
            <a:ext cx="4938528" cy="8580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/>
              <a:t>R</a:t>
            </a:r>
            <a:r>
              <a:rPr lang="en-US" dirty="0"/>
              <a:t>oadblocks </a:t>
            </a:r>
            <a:r>
              <a:rPr lang="en-US" dirty="0">
                <a:solidFill>
                  <a:srgbClr val="92D050"/>
                </a:solidFill>
              </a:rPr>
              <a:t>&amp;</a:t>
            </a:r>
            <a:r>
              <a:rPr lang="en-US" dirty="0"/>
              <a:t> </a:t>
            </a:r>
            <a:r>
              <a:rPr lang="en-US" sz="4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hallenges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35" name="Google Shape;335;p31"/>
          <p:cNvGrpSpPr/>
          <p:nvPr/>
        </p:nvGrpSpPr>
        <p:grpSpPr>
          <a:xfrm rot="10800000" flipH="1">
            <a:off x="5088071" y="1799629"/>
            <a:ext cx="821730" cy="1228760"/>
            <a:chOff x="4171679" y="1802748"/>
            <a:chExt cx="821730" cy="1228760"/>
          </a:xfrm>
        </p:grpSpPr>
        <p:sp>
          <p:nvSpPr>
            <p:cNvPr id="336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31"/>
          <p:cNvGrpSpPr/>
          <p:nvPr/>
        </p:nvGrpSpPr>
        <p:grpSpPr>
          <a:xfrm rot="10800000" flipH="1">
            <a:off x="1916969" y="1796105"/>
            <a:ext cx="821730" cy="1228859"/>
            <a:chOff x="1972825" y="1803752"/>
            <a:chExt cx="821730" cy="1228859"/>
          </a:xfrm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292738" y="1604679"/>
            <a:ext cx="1738113" cy="162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Current System Stopped Working</a:t>
            </a:r>
            <a:endParaRPr sz="2400" b="1" dirty="0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3002055" y="1787161"/>
            <a:ext cx="1915988" cy="1327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Inconsistent Software Version</a:t>
            </a:r>
            <a:endParaRPr sz="2400" b="1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6141946" y="1864408"/>
            <a:ext cx="1680670" cy="124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No Current Data</a:t>
            </a:r>
            <a:endParaRPr sz="2400" b="1" dirty="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83F146-37E4-49A8-A0D2-F3701B345A75}"/>
              </a:ext>
            </a:extLst>
          </p:cNvPr>
          <p:cNvSpPr/>
          <p:nvPr/>
        </p:nvSpPr>
        <p:spPr>
          <a:xfrm>
            <a:off x="2030851" y="3241508"/>
            <a:ext cx="4381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But We Were Optimistic 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3F4EE-E064-48AC-BBDD-C3EF547FE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442" y="3517991"/>
            <a:ext cx="2300641" cy="1625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  <p:bldP spid="345" grpId="0"/>
      <p:bldP spid="3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body" idx="4294967295"/>
          </p:nvPr>
        </p:nvSpPr>
        <p:spPr>
          <a:xfrm>
            <a:off x="959339" y="224007"/>
            <a:ext cx="3315778" cy="7273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600" b="1" dirty="0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lang="en-US" sz="3000" b="1" dirty="0">
                <a:solidFill>
                  <a:schemeClr val="bg1">
                    <a:lumMod val="95000"/>
                  </a:schemeClr>
                </a:solidFill>
              </a:rPr>
              <a:t>odel</a:t>
            </a:r>
            <a:r>
              <a:rPr lang="en-US" sz="3600" b="1" dirty="0">
                <a:solidFill>
                  <a:srgbClr val="33CCCC"/>
                </a:solidFill>
              </a:rPr>
              <a:t> </a:t>
            </a:r>
            <a:r>
              <a:rPr lang="en-US" sz="4600" b="1" dirty="0">
                <a:solidFill>
                  <a:srgbClr val="33CCCC"/>
                </a:solidFill>
              </a:rPr>
              <a:t>F</a:t>
            </a:r>
            <a:r>
              <a:rPr lang="en-US" sz="3000" b="1" dirty="0">
                <a:solidFill>
                  <a:srgbClr val="33CCCC"/>
                </a:solidFill>
              </a:rPr>
              <a:t>eatures</a:t>
            </a:r>
            <a:endParaRPr sz="3000" dirty="0"/>
          </a:p>
        </p:txBody>
      </p:sp>
      <p:sp>
        <p:nvSpPr>
          <p:cNvPr id="373" name="Google Shape;373;p34"/>
          <p:cNvSpPr/>
          <p:nvPr/>
        </p:nvSpPr>
        <p:spPr>
          <a:xfrm>
            <a:off x="949282" y="1048557"/>
            <a:ext cx="2479189" cy="3179919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  Sleep Duration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Sleep Quality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Nutrition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Stress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Fatigue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Muscle-Soreness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Duration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TL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RPE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Athlete Duration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  Last 7 Day TL</a:t>
            </a:r>
          </a:p>
        </p:txBody>
      </p:sp>
      <p:sp>
        <p:nvSpPr>
          <p:cNvPr id="374" name="Google Shape;374;p3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B374D52-FF75-428E-A6DE-3AA99ECE64AD}"/>
              </a:ext>
            </a:extLst>
          </p:cNvPr>
          <p:cNvSpPr/>
          <p:nvPr/>
        </p:nvSpPr>
        <p:spPr>
          <a:xfrm>
            <a:off x="3582273" y="1901372"/>
            <a:ext cx="2354070" cy="1175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Predicts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2EC4BD-2A4B-4AE6-AC9C-16867345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71" y="1621065"/>
            <a:ext cx="2034905" cy="20349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310C60-9AA2-4EDB-9698-3A4E1654795C}"/>
              </a:ext>
            </a:extLst>
          </p:cNvPr>
          <p:cNvSpPr/>
          <p:nvPr/>
        </p:nvSpPr>
        <p:spPr>
          <a:xfrm>
            <a:off x="5993810" y="3724471"/>
            <a:ext cx="1877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INJURY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Soccer ball">
                <a:extLst>
                  <a:ext uri="{FF2B5EF4-FFF2-40B4-BE49-F238E27FC236}">
                    <a16:creationId xmlns:a16="http://schemas.microsoft.com/office/drawing/2014/main" id="{83669E25-0AF4-48D0-A055-61479EB195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2738540"/>
                  </p:ext>
                </p:extLst>
              </p:nvPr>
            </p:nvGraphicFramePr>
            <p:xfrm flipH="1">
              <a:off x="959339" y="1186692"/>
              <a:ext cx="196095" cy="19268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96095" cy="19268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113041" ay="337319" az="110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7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Soccer ball">
                <a:extLst>
                  <a:ext uri="{FF2B5EF4-FFF2-40B4-BE49-F238E27FC236}">
                    <a16:creationId xmlns:a16="http://schemas.microsoft.com/office/drawing/2014/main" id="{83669E25-0AF4-48D0-A055-61479EB195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959339" y="1186692"/>
                <a:ext cx="196095" cy="192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3D Model 12" descr="Soccer ball">
                <a:extLst>
                  <a:ext uri="{FF2B5EF4-FFF2-40B4-BE49-F238E27FC236}">
                    <a16:creationId xmlns:a16="http://schemas.microsoft.com/office/drawing/2014/main" id="{1A28C0B3-0783-45B5-9ACE-61F17C6AD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2746670"/>
                  </p:ext>
                </p:extLst>
              </p:nvPr>
            </p:nvGraphicFramePr>
            <p:xfrm flipH="1">
              <a:off x="959339" y="2573077"/>
              <a:ext cx="196095" cy="19268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96095" cy="19268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113041" ay="337319" az="1107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7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3D Model 12" descr="Soccer ball">
                <a:extLst>
                  <a:ext uri="{FF2B5EF4-FFF2-40B4-BE49-F238E27FC236}">
                    <a16:creationId xmlns:a16="http://schemas.microsoft.com/office/drawing/2014/main" id="{1A28C0B3-0783-45B5-9ACE-61F17C6AD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959339" y="2573077"/>
                <a:ext cx="196095" cy="192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3D Model 13" descr="Soccer ball">
                <a:extLst>
                  <a:ext uri="{FF2B5EF4-FFF2-40B4-BE49-F238E27FC236}">
                    <a16:creationId xmlns:a16="http://schemas.microsoft.com/office/drawing/2014/main" id="{23B35B69-0D1A-4386-9EF1-02184F188F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7083079"/>
                  </p:ext>
                </p:extLst>
              </p:nvPr>
            </p:nvGraphicFramePr>
            <p:xfrm flipH="1">
              <a:off x="962498" y="2830011"/>
              <a:ext cx="196095" cy="19268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96095" cy="19268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113041" ay="337319" az="110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7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3D Model 13" descr="Soccer ball">
                <a:extLst>
                  <a:ext uri="{FF2B5EF4-FFF2-40B4-BE49-F238E27FC236}">
                    <a16:creationId xmlns:a16="http://schemas.microsoft.com/office/drawing/2014/main" id="{23B35B69-0D1A-4386-9EF1-02184F188F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962498" y="2830011"/>
                <a:ext cx="196095" cy="192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Model 14" descr="Soccer ball">
                <a:extLst>
                  <a:ext uri="{FF2B5EF4-FFF2-40B4-BE49-F238E27FC236}">
                    <a16:creationId xmlns:a16="http://schemas.microsoft.com/office/drawing/2014/main" id="{519C7DC6-754E-4EB4-A863-E5BE73773D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9628138"/>
                  </p:ext>
                </p:extLst>
              </p:nvPr>
            </p:nvGraphicFramePr>
            <p:xfrm flipH="1">
              <a:off x="959339" y="1727990"/>
              <a:ext cx="196094" cy="192687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96094" cy="192687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113041" ay="337319" az="1107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672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Model 14" descr="Soccer ball">
                <a:extLst>
                  <a:ext uri="{FF2B5EF4-FFF2-40B4-BE49-F238E27FC236}">
                    <a16:creationId xmlns:a16="http://schemas.microsoft.com/office/drawing/2014/main" id="{519C7DC6-754E-4EB4-A863-E5BE73773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959339" y="1727990"/>
                <a:ext cx="196094" cy="192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6" name="3D Model 15" descr="Soccer ball">
                <a:extLst>
                  <a:ext uri="{FF2B5EF4-FFF2-40B4-BE49-F238E27FC236}">
                    <a16:creationId xmlns:a16="http://schemas.microsoft.com/office/drawing/2014/main" id="{3229A50A-882A-48FB-8DB1-531B1E524A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6436226"/>
                  </p:ext>
                </p:extLst>
              </p:nvPr>
            </p:nvGraphicFramePr>
            <p:xfrm flipH="1">
              <a:off x="959339" y="2017022"/>
              <a:ext cx="196095" cy="19268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96095" cy="19268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113041" ay="337319" az="1107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7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6" name="3D Model 15" descr="Soccer ball">
                <a:extLst>
                  <a:ext uri="{FF2B5EF4-FFF2-40B4-BE49-F238E27FC236}">
                    <a16:creationId xmlns:a16="http://schemas.microsoft.com/office/drawing/2014/main" id="{3229A50A-882A-48FB-8DB1-531B1E524A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959339" y="2017022"/>
                <a:ext cx="196095" cy="192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7" name="3D Model 16" descr="Soccer ball">
                <a:extLst>
                  <a:ext uri="{FF2B5EF4-FFF2-40B4-BE49-F238E27FC236}">
                    <a16:creationId xmlns:a16="http://schemas.microsoft.com/office/drawing/2014/main" id="{13C006E8-5BA7-414B-A502-16386D1BFE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4443906"/>
                  </p:ext>
                </p:extLst>
              </p:nvPr>
            </p:nvGraphicFramePr>
            <p:xfrm flipH="1">
              <a:off x="938649" y="2307837"/>
              <a:ext cx="196095" cy="192688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96095" cy="19268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113041" ay="337319" az="1107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7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7" name="3D Model 16" descr="Soccer ball">
                <a:extLst>
                  <a:ext uri="{FF2B5EF4-FFF2-40B4-BE49-F238E27FC236}">
                    <a16:creationId xmlns:a16="http://schemas.microsoft.com/office/drawing/2014/main" id="{13C006E8-5BA7-414B-A502-16386D1BFE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938649" y="2307837"/>
                <a:ext cx="196095" cy="192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8" name="3D Model 17" descr="Soccer ball">
                <a:extLst>
                  <a:ext uri="{FF2B5EF4-FFF2-40B4-BE49-F238E27FC236}">
                    <a16:creationId xmlns:a16="http://schemas.microsoft.com/office/drawing/2014/main" id="{867F9FC0-D553-4FEA-BF27-5BD474F818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0996182"/>
                  </p:ext>
                </p:extLst>
              </p:nvPr>
            </p:nvGraphicFramePr>
            <p:xfrm flipH="1">
              <a:off x="949282" y="1475724"/>
              <a:ext cx="208885" cy="213050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208885" cy="21305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-8076901" ay="-4606284" az="812312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672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8" name="3D Model 17" descr="Soccer ball">
                <a:extLst>
                  <a:ext uri="{FF2B5EF4-FFF2-40B4-BE49-F238E27FC236}">
                    <a16:creationId xmlns:a16="http://schemas.microsoft.com/office/drawing/2014/main" id="{867F9FC0-D553-4FEA-BF27-5BD474F818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flipH="1">
                <a:off x="949282" y="1475724"/>
                <a:ext cx="208885" cy="213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Soccer ball">
                <a:extLst>
                  <a:ext uri="{FF2B5EF4-FFF2-40B4-BE49-F238E27FC236}">
                    <a16:creationId xmlns:a16="http://schemas.microsoft.com/office/drawing/2014/main" id="{F4AB0D5D-44E3-4C1F-A1F2-0F3604D869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1623518"/>
                  </p:ext>
                </p:extLst>
              </p:nvPr>
            </p:nvGraphicFramePr>
            <p:xfrm flipH="1">
              <a:off x="961164" y="3082277"/>
              <a:ext cx="197814" cy="197081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97814" cy="1970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226080" ay="336775" az="2214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67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Soccer ball">
                <a:extLst>
                  <a:ext uri="{FF2B5EF4-FFF2-40B4-BE49-F238E27FC236}">
                    <a16:creationId xmlns:a16="http://schemas.microsoft.com/office/drawing/2014/main" id="{F4AB0D5D-44E3-4C1F-A1F2-0F3604D869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961164" y="3082277"/>
                <a:ext cx="197814" cy="197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Soccer ball">
                <a:extLst>
                  <a:ext uri="{FF2B5EF4-FFF2-40B4-BE49-F238E27FC236}">
                    <a16:creationId xmlns:a16="http://schemas.microsoft.com/office/drawing/2014/main" id="{89607BE2-2A8A-4A3D-B12F-8F97822B70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2217102"/>
                  </p:ext>
                </p:extLst>
              </p:nvPr>
            </p:nvGraphicFramePr>
            <p:xfrm flipH="1">
              <a:off x="957621" y="3335115"/>
              <a:ext cx="197813" cy="197082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97813" cy="19708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226080" ay="336775" az="22144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67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Soccer ball">
                <a:extLst>
                  <a:ext uri="{FF2B5EF4-FFF2-40B4-BE49-F238E27FC236}">
                    <a16:creationId xmlns:a16="http://schemas.microsoft.com/office/drawing/2014/main" id="{89607BE2-2A8A-4A3D-B12F-8F97822B70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957621" y="3335115"/>
                <a:ext cx="197813" cy="197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 Model 20" descr="Soccer ball">
                <a:extLst>
                  <a:ext uri="{FF2B5EF4-FFF2-40B4-BE49-F238E27FC236}">
                    <a16:creationId xmlns:a16="http://schemas.microsoft.com/office/drawing/2014/main" id="{F4B84826-78C2-4D8F-AB22-6CA8A5C0F3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2546586"/>
                  </p:ext>
                </p:extLst>
              </p:nvPr>
            </p:nvGraphicFramePr>
            <p:xfrm flipH="1">
              <a:off x="949282" y="3625930"/>
              <a:ext cx="197813" cy="197082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97813" cy="19708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226080" ay="336775" az="2214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67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 Model 20" descr="Soccer ball">
                <a:extLst>
                  <a:ext uri="{FF2B5EF4-FFF2-40B4-BE49-F238E27FC236}">
                    <a16:creationId xmlns:a16="http://schemas.microsoft.com/office/drawing/2014/main" id="{F4B84826-78C2-4D8F-AB22-6CA8A5C0F3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949282" y="3625930"/>
                <a:ext cx="197813" cy="197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2" name="3D Model 21" descr="Soccer ball">
                <a:extLst>
                  <a:ext uri="{FF2B5EF4-FFF2-40B4-BE49-F238E27FC236}">
                    <a16:creationId xmlns:a16="http://schemas.microsoft.com/office/drawing/2014/main" id="{6F264DB2-7142-4D14-9AE6-4C194C8997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7796709"/>
                  </p:ext>
                </p:extLst>
              </p:nvPr>
            </p:nvGraphicFramePr>
            <p:xfrm flipH="1">
              <a:off x="957621" y="3930011"/>
              <a:ext cx="197813" cy="197082"/>
            </p:xfrm>
            <a:graphic>
              <a:graphicData uri="http://schemas.microsoft.com/office/drawing/2017/model3d">
                <am3d:model3d r:embed="rId4">
                  <am3d:spPr>
                    <a:xfrm flipH="1">
                      <a:off x="0" y="0"/>
                      <a:ext cx="197813" cy="19708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226080" ay="336775" az="22144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672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2" name="3D Model 21" descr="Soccer ball">
                <a:extLst>
                  <a:ext uri="{FF2B5EF4-FFF2-40B4-BE49-F238E27FC236}">
                    <a16:creationId xmlns:a16="http://schemas.microsoft.com/office/drawing/2014/main" id="{6F264DB2-7142-4D14-9AE6-4C194C8997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957621" y="3930011"/>
                <a:ext cx="197813" cy="19708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emph" presetSubtype="128" repeatCount="indefinite" accel="10000" decel="1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emph" presetSubtype="128" repeatCount="indefinite" accel="10000" decel="1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9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emph" presetSubtype="128" repeatCount="indefinite" accel="10000" decel="1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4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mph" presetSubtype="128" repeatCount="indefinite" accel="10000" decel="1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29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7" presetClass="emph" presetSubtype="128" repeatCount="indefinite" accel="10000" decel="1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7" presetClass="emph" presetSubtype="128" repeatCount="indefinite" accel="10000" decel="1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39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7" presetClass="emph" presetSubtype="128" repeatCount="indefinite" accel="10000" decel="1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44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7" presetClass="emph" presetSubtype="128" repeatCount="indefinite" accel="10000" decel="1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49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7" presetClass="emph" presetSubtype="128" repeatCount="indefinite" accel="10000" decel="1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21600000">
                                      <p:cBhvr>
                                        <p:cTn id="54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7" presetClass="emph" presetSubtype="128" repeatCount="indefinite" accel="10000" decel="1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59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7D402-DF53-4E9C-8472-7564F01F02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8" t="14448" r="10313"/>
          <a:stretch/>
        </p:blipFill>
        <p:spPr>
          <a:xfrm>
            <a:off x="1313542" y="1142857"/>
            <a:ext cx="3715658" cy="21821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8814A5-1764-4EEE-9023-FCB7207DDEB1}"/>
              </a:ext>
            </a:extLst>
          </p:cNvPr>
          <p:cNvSpPr/>
          <p:nvPr/>
        </p:nvSpPr>
        <p:spPr>
          <a:xfrm>
            <a:off x="802123" y="189919"/>
            <a:ext cx="31642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V</a:t>
            </a:r>
            <a:r>
              <a:rPr lang="en-US" sz="3200" b="1" dirty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isualizations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3ABFE-79BE-4AD4-8E82-ED791FDDE87A}"/>
              </a:ext>
            </a:extLst>
          </p:cNvPr>
          <p:cNvSpPr/>
          <p:nvPr/>
        </p:nvSpPr>
        <p:spPr>
          <a:xfrm>
            <a:off x="5029200" y="3123784"/>
            <a:ext cx="22578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Count of Injury By Year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8814A5-1764-4EEE-9023-FCB7207DDEB1}"/>
              </a:ext>
            </a:extLst>
          </p:cNvPr>
          <p:cNvSpPr/>
          <p:nvPr/>
        </p:nvSpPr>
        <p:spPr>
          <a:xfrm>
            <a:off x="802123" y="189919"/>
            <a:ext cx="31642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V</a:t>
            </a:r>
            <a:r>
              <a:rPr lang="en-US" sz="3200" b="1" dirty="0">
                <a:solidFill>
                  <a:schemeClr val="bg1"/>
                </a:solidFill>
                <a:latin typeface="Hind" panose="020B0604020202020204" charset="0"/>
                <a:cs typeface="Hind" panose="020B0604020202020204" charset="0"/>
              </a:rPr>
              <a:t>isualizations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D0C65-96A5-42E2-9357-A1B39F1FA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77"/>
          <a:stretch/>
        </p:blipFill>
        <p:spPr>
          <a:xfrm>
            <a:off x="718996" y="1010957"/>
            <a:ext cx="7009723" cy="31215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87FD64-99A8-48E8-91C8-A90C2FC09AF3}"/>
              </a:ext>
            </a:extLst>
          </p:cNvPr>
          <p:cNvSpPr/>
          <p:nvPr/>
        </p:nvSpPr>
        <p:spPr>
          <a:xfrm>
            <a:off x="1268050" y="4293762"/>
            <a:ext cx="6607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Average Sleep  Quality &amp; Average Nutrition By Name</a:t>
            </a:r>
          </a:p>
        </p:txBody>
      </p:sp>
    </p:spTree>
    <p:extLst>
      <p:ext uri="{BB962C8B-B14F-4D97-AF65-F5344CB8AC3E}">
        <p14:creationId xmlns:p14="http://schemas.microsoft.com/office/powerpoint/2010/main" val="248941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38E3D8-BF0C-4375-98D8-5BC7C3F44635}"/>
              </a:ext>
            </a:extLst>
          </p:cNvPr>
          <p:cNvSpPr/>
          <p:nvPr/>
        </p:nvSpPr>
        <p:spPr>
          <a:xfrm>
            <a:off x="-95002" y="1559927"/>
            <a:ext cx="904463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Madi Clarkson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Isabel Ever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Natalee Wells</a:t>
            </a:r>
          </a:p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Tavia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Leachman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A4538C-B438-4D2C-9282-2B2CBBD59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5" r="697" b="2138"/>
          <a:stretch/>
        </p:blipFill>
        <p:spPr>
          <a:xfrm>
            <a:off x="0" y="487513"/>
            <a:ext cx="9143999" cy="46559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6AB3ED-0C1A-48A6-B37F-724BB1089E66}"/>
              </a:ext>
            </a:extLst>
          </p:cNvPr>
          <p:cNvSpPr/>
          <p:nvPr/>
        </p:nvSpPr>
        <p:spPr>
          <a:xfrm>
            <a:off x="99237" y="1"/>
            <a:ext cx="9044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Average Sleep Quality, Nutrition, Stress, Muscle soreness, Fatigue By Name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C891E-6948-4708-8952-80A603C215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9BF881-EBEC-49AC-A2D1-86AE4C0B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88" y="148855"/>
            <a:ext cx="5848070" cy="77263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</a:t>
            </a:r>
            <a:r>
              <a:rPr lang="en-US" sz="3200" b="1" dirty="0">
                <a:solidFill>
                  <a:schemeClr val="bg1"/>
                </a:solidFill>
              </a:rPr>
              <a:t>ata</a:t>
            </a: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300" b="1" dirty="0">
                <a:solidFill>
                  <a:srgbClr val="92D050"/>
                </a:solidFill>
              </a:rPr>
              <a:t>c</a:t>
            </a:r>
            <a:r>
              <a:rPr lang="en-US" sz="3200" b="1" dirty="0">
                <a:solidFill>
                  <a:srgbClr val="92D050"/>
                </a:solidFill>
              </a:rPr>
              <a:t>lassification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Models</a:t>
            </a:r>
          </a:p>
        </p:txBody>
      </p:sp>
      <p:sp>
        <p:nvSpPr>
          <p:cNvPr id="7" name="Scroll: Vertical 6">
            <a:extLst>
              <a:ext uri="{FF2B5EF4-FFF2-40B4-BE49-F238E27FC236}">
                <a16:creationId xmlns:a16="http://schemas.microsoft.com/office/drawing/2014/main" id="{15A094C5-CC0C-4ED2-BCE4-63E752D7A74C}"/>
              </a:ext>
            </a:extLst>
          </p:cNvPr>
          <p:cNvSpPr/>
          <p:nvPr/>
        </p:nvSpPr>
        <p:spPr>
          <a:xfrm>
            <a:off x="2261191" y="921488"/>
            <a:ext cx="4104167" cy="3841898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Decision Trees</a:t>
            </a:r>
          </a:p>
          <a:p>
            <a:pPr algn="ctr"/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Random Forest</a:t>
            </a:r>
          </a:p>
          <a:p>
            <a:pPr algn="ctr"/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MLP – Neural Nets</a:t>
            </a:r>
          </a:p>
          <a:p>
            <a:pPr algn="ctr"/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304289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7233</TotalTime>
  <Words>253</Words>
  <Application>Microsoft Office PowerPoint</Application>
  <PresentationFormat>On-screen Show (16:9)</PresentationFormat>
  <Paragraphs>93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Hind</vt:lpstr>
      <vt:lpstr>Dumaine</vt:lpstr>
      <vt:lpstr>University of Utah Athletics Women’s Soccer</vt:lpstr>
      <vt:lpstr>Team Members</vt:lpstr>
      <vt:lpstr>PowerPoint Presentation</vt:lpstr>
      <vt:lpstr>Roadblocks &amp; Challenges</vt:lpstr>
      <vt:lpstr>PowerPoint Presentation</vt:lpstr>
      <vt:lpstr>PowerPoint Presentation</vt:lpstr>
      <vt:lpstr>PowerPoint Presentation</vt:lpstr>
      <vt:lpstr>PowerPoint Presentation</vt:lpstr>
      <vt:lpstr>Data classification Models</vt:lpstr>
      <vt:lpstr>PowerPoint Presentation</vt:lpstr>
      <vt:lpstr>PowerPoint Presentation</vt:lpstr>
      <vt:lpstr>Web App Modules</vt:lpstr>
      <vt:lpstr>PowerPoint Presentation</vt:lpstr>
      <vt:lpstr>PowerPoint Presentation</vt:lpstr>
      <vt:lpstr>Future Scope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Utah Athletics Women’s Soccer</dc:title>
  <dc:creator>Intern1</dc:creator>
  <cp:lastModifiedBy>Arpita Bangera</cp:lastModifiedBy>
  <cp:revision>49</cp:revision>
  <dcterms:modified xsi:type="dcterms:W3CDTF">2018-08-06T05:34:36Z</dcterms:modified>
</cp:coreProperties>
</file>